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6_B56B4341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69" r:id="rId3"/>
    <p:sldId id="262" r:id="rId4"/>
    <p:sldId id="266" r:id="rId5"/>
    <p:sldId id="267" r:id="rId6"/>
    <p:sldId id="257" r:id="rId7"/>
    <p:sldId id="270" r:id="rId8"/>
    <p:sldId id="264" r:id="rId9"/>
    <p:sldId id="258" r:id="rId10"/>
    <p:sldId id="265" r:id="rId11"/>
    <p:sldId id="260" r:id="rId12"/>
    <p:sldId id="271" r:id="rId13"/>
    <p:sldId id="272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5D3621-9730-72F5-29F5-A91EC9D975F2}" name="Jangsett, Hege" initials="HJ" userId="S::hege.jangsett@sandnes.kommune.no::e696bdae-e4b1-4fd8-a5fc-c3ca886d1a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6_B56B434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2E39444-9FC9-4A8C-8449-A5B3B9974121}" authorId="{8D5D3621-9730-72F5-29F5-A91EC9D975F2}" created="2025-01-29T14:34:55.107">
    <pc:sldMkLst xmlns:pc="http://schemas.microsoft.com/office/powerpoint/2013/main/command">
      <pc:docMk/>
      <pc:sldMk cId="3043705665" sldId="262"/>
    </pc:sldMkLst>
    <p188:txBody>
      <a:bodyPr/>
      <a:lstStyle/>
      <a:p>
        <a:r>
          <a:rPr lang="nb-NO"/>
          <a:t>Frem til 1.08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43AE3-A9D6-494D-8F94-C601FEBEEFDD}" type="datetimeFigureOut">
              <a:t>13.02.2025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7A4CA-9E80-4B02-BE48-55501891BE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2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34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70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2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94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2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4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8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4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0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7A4CA-9E80-4B02-BE48-55501891BE3A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8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B5641F-BDD9-46AE-E2F1-0DDCA015A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343FD45-B3C1-ABC5-D613-4A91FD365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37FB65-E525-89C9-00A9-FACF9921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D37441-2BE0-C46E-8223-B78BCBCE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551596B-2597-5F27-446A-2FD75583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35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0FA23A-6E0D-7A38-3829-A1C90EF2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B3A1E6D-7E98-716E-5ECC-64BAA9913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5EC717-6CE0-7888-7CF4-B1DE172A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4154C0-C224-D85E-03EC-3CD7A032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EFEDC-177E-E4B1-C9F7-16E57798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884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681340D-1D86-EC5D-34E7-124B5C403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5C4CA48-74A9-3841-9B5D-70AB9477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691B99-581D-DA30-A5CF-C23941AB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5F4F3B-87DB-C44F-07CF-280E1E06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42BE36-7590-2AD8-FB3E-99B0CC3D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155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20CEAC-F262-4D04-4EFD-4BB753DA5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129970-DDC4-E1A1-4E19-76FA9C1D2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0AECB8-46B7-E25C-B4F3-5B5E600D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31DC5D-0ED8-C577-E7BC-B7DBD5A7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ACC1BC-BF71-982B-D14F-E1CF31D8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581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875829-915B-5046-A4BF-F79D7F94A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D989DE-C6AC-5ADA-B744-5DF4F0082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6748B02-8F6B-0C21-D968-9489985A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75C56D-828C-9BAF-BA89-D9015238F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13F84E-B9CF-75B5-6F4E-B4212F56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377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2E9F16-7543-34AD-1ED1-CC40E868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805455-7A29-27E7-8474-56FFFC0F9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6E64A95-F0BB-E1BC-92A5-EA36BB003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753805F-BAAF-FA37-777E-6B863C4F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3E073D-E76C-8977-643C-AEFDC28E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426CFD-1633-2946-355F-259B5973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9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185B2A-F314-5BB3-F0B8-D526E10A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37C38F-8834-D1C5-12C1-EE65ACE3D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E1B871-06E7-5024-786F-83571D07C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509CF5E-BDEC-1DDE-FCA3-C1A8C9DBD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428F160-6D7E-780A-8647-B8EDF426C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DA5A1DF-BB2D-46A0-B9B6-32A779B4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2B79084-82D9-0DA7-B891-BF3C4B0A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23D19A5-AB84-CC91-B969-3E0D2F3C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055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CD9F86-0ED2-D021-ACB1-BD47F87F1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A5A8FF6-BA92-FC9A-82CF-0C5231C7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758847C-90C5-5D4D-0165-817BD0966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A05AFC-9824-0CFD-07DA-4FC30382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22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C769621-5F27-2835-29CE-10D17E0ED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BD48E5C-B02A-8417-B262-B9E62F0FE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96A1C3C-D75C-CEBD-7B51-56C904E5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537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2B6E4F-C864-FAAE-BC83-645438A8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94BDDC-F03D-7AD0-EDC0-A5BA6E0B8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883F3F-B694-CEBD-7361-2A5F83735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5D0F4D6-FFAE-E1EC-EA11-D162A7B3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85AE98D-192B-C1C7-7772-FCAF3E4D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7B18680-BD3F-1B95-06E8-62231260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062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4ECE8B-5B3D-2272-1292-2BC78307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74AF8E4-7136-73D8-F776-8B5B531C81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B9714D-5B21-EA66-375B-33ACC079F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DA321BB-73DA-BFBA-ADD9-65A9418B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B03B522-F05D-3E4D-DEAB-EDF24956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AA5E5-6691-6A6A-DFE2-BB0991EC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75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1129F8C-088E-5D29-DCE7-1FBCC479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ED73D40-FBBC-8EE0-B370-70BA43BB4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C15571-F51D-BBA2-B34A-87F003DF0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D524EE-AA42-4D5E-9017-76F375C92B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EA4210-FEBB-D62C-9B50-0E09A0C2F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0705F5-8052-9009-0136-EDECC08F4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13DDD7-E444-4A28-8683-11C56CFFD1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82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lg.aisato.no/produkt/digitaltrykk/god-no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alg.aisato.no/produkt/digitaltrykk/dypdykk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B56B434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wdMMsmJp1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interest.com/pin/484981453621114811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.uk/pin/67743996893236081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yuB2jsDKr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 descr="Et bilde som inneholder maling, kunst, Menneskeansikt&#10;&#10;Automatisk generert beskrivelse">
            <a:extLst>
              <a:ext uri="{FF2B5EF4-FFF2-40B4-BE49-F238E27FC236}">
                <a16:creationId xmlns:a16="http://schemas.microsoft.com/office/drawing/2014/main" id="{5063B384-01AC-BF75-CCAB-3EACAA8EA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237" r="1973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7B1D7AA-DC6D-CC2C-59DA-C9E7E8BF219D}"/>
              </a:ext>
            </a:extLst>
          </p:cNvPr>
          <p:cNvSpPr/>
          <p:nvPr/>
        </p:nvSpPr>
        <p:spPr>
          <a:xfrm>
            <a:off x="7935402" y="743447"/>
            <a:ext cx="344576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n w="0"/>
                <a:latin typeface="+mj-lt"/>
                <a:ea typeface="+mj-ea"/>
                <a:cs typeface="+mj-cs"/>
              </a:rPr>
              <a:t>Det robuste barnet</a:t>
            </a:r>
            <a:endParaRPr lang="en-US" sz="5200" b="0" cap="none" spc="0">
              <a:ln w="0"/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5A7CD52-07B7-8312-E8FE-3EE1FF7F2EE1}"/>
              </a:ext>
            </a:extLst>
          </p:cNvPr>
          <p:cNvSpPr/>
          <p:nvPr/>
        </p:nvSpPr>
        <p:spPr>
          <a:xfrm>
            <a:off x="7935403" y="4629234"/>
            <a:ext cx="3445766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cap="none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Familieteamet</a:t>
            </a:r>
            <a:r>
              <a:rPr lang="en-US" sz="2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cap="none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</a:t>
            </a:r>
            <a:r>
              <a:rPr lang="en-US" sz="2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Sandnes </a:t>
            </a:r>
            <a:r>
              <a:rPr lang="en-US" sz="2400" b="1" cap="none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ved</a:t>
            </a:r>
            <a:r>
              <a:rPr lang="en-US" sz="2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Hege Jangsett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AD97FBC-A092-17F1-1860-75C2D0290B3A}"/>
              </a:ext>
            </a:extLst>
          </p:cNvPr>
          <p:cNvSpPr txBox="1"/>
          <p:nvPr/>
        </p:nvSpPr>
        <p:spPr>
          <a:xfrm>
            <a:off x="8012600" y="5931884"/>
            <a:ext cx="331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Alle bilder fra Lisa </a:t>
            </a:r>
            <a:r>
              <a:rPr lang="nb-NO" dirty="0" err="1"/>
              <a:t>Aisato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4120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lassholder for innhold 25" descr="Et bilde som inneholder tegning, maling, sketch, Menneskeansikt&#10;&#10;Automatisk generert beskrivelse">
            <a:extLst>
              <a:ext uri="{FF2B5EF4-FFF2-40B4-BE49-F238E27FC236}">
                <a16:creationId xmlns:a16="http://schemas.microsoft.com/office/drawing/2014/main" id="{AEAFFCF9-8F9D-FD0A-29A8-9C012D025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14" b="28663"/>
          <a:stretch/>
        </p:blipFill>
        <p:spPr>
          <a:xfrm>
            <a:off x="3920378" y="-10159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68A0DC1-2FA3-4B17-3523-0521F553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La barnet teste grensene sine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A0752217-DB41-873B-6ECD-D5A1A7F7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881664" cy="374276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err="1"/>
              <a:t>Forskning</a:t>
            </a:r>
            <a:r>
              <a:rPr lang="en-US" sz="2000" dirty="0"/>
              <a:t> </a:t>
            </a:r>
            <a:r>
              <a:rPr lang="en-US" sz="2000" dirty="0" err="1"/>
              <a:t>viser</a:t>
            </a:r>
            <a:r>
              <a:rPr lang="en-US" sz="2000" dirty="0"/>
              <a:t> at barn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får</a:t>
            </a:r>
            <a:r>
              <a:rPr lang="en-US" sz="2000" dirty="0"/>
              <a:t> </a:t>
            </a:r>
            <a:r>
              <a:rPr lang="en-US" sz="2000" dirty="0" err="1"/>
              <a:t>leke</a:t>
            </a:r>
            <a:r>
              <a:rPr lang="en-US" sz="2000" dirty="0"/>
              <a:t> </a:t>
            </a:r>
            <a:r>
              <a:rPr lang="en-US" sz="2000" dirty="0" err="1"/>
              <a:t>risikolek</a:t>
            </a:r>
            <a:r>
              <a:rPr lang="en-US" sz="2000" dirty="0"/>
              <a:t>,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skader</a:t>
            </a:r>
            <a:r>
              <a:rPr lang="en-US" sz="2000" dirty="0"/>
              <a:t> seg </a:t>
            </a:r>
            <a:r>
              <a:rPr lang="en-US" sz="2000" dirty="0" err="1"/>
              <a:t>oftere</a:t>
            </a:r>
            <a:r>
              <a:rPr lang="en-US" sz="2000" dirty="0"/>
              <a:t> </a:t>
            </a:r>
            <a:r>
              <a:rPr lang="en-US" sz="2000" dirty="0" err="1"/>
              <a:t>enn</a:t>
            </a:r>
            <a:r>
              <a:rPr lang="en-US" sz="2000" dirty="0"/>
              <a:t> </a:t>
            </a:r>
            <a:r>
              <a:rPr lang="en-US" sz="2000" dirty="0" err="1"/>
              <a:t>andre</a:t>
            </a:r>
            <a:r>
              <a:rPr lang="en-US" sz="2000" dirty="0"/>
              <a:t> barn.</a:t>
            </a:r>
          </a:p>
          <a:p>
            <a:r>
              <a:rPr lang="en-US" sz="2000" dirty="0"/>
              <a:t>De </a:t>
            </a:r>
            <a:r>
              <a:rPr lang="en-US" sz="2000" dirty="0" err="1"/>
              <a:t>blir</a:t>
            </a:r>
            <a:r>
              <a:rPr lang="en-US" sz="2000" dirty="0"/>
              <a:t> </a:t>
            </a:r>
            <a:r>
              <a:rPr lang="en-US" sz="2000" dirty="0" err="1"/>
              <a:t>kjent</a:t>
            </a:r>
            <a:r>
              <a:rPr lang="en-US" sz="2000" dirty="0"/>
              <a:t> med </a:t>
            </a:r>
            <a:r>
              <a:rPr lang="en-US" sz="2000" dirty="0" err="1"/>
              <a:t>egne</a:t>
            </a:r>
            <a:r>
              <a:rPr lang="en-US" sz="2000" dirty="0"/>
              <a:t> </a:t>
            </a:r>
            <a:r>
              <a:rPr lang="en-US" sz="2000" dirty="0" err="1"/>
              <a:t>grenser</a:t>
            </a:r>
            <a:r>
              <a:rPr lang="en-US" sz="2000" dirty="0"/>
              <a:t> og vet </a:t>
            </a:r>
            <a:r>
              <a:rPr lang="en-US" sz="2000" dirty="0" err="1"/>
              <a:t>når</a:t>
            </a:r>
            <a:r>
              <a:rPr lang="en-US" sz="2000" dirty="0"/>
              <a:t> de </a:t>
            </a:r>
            <a:r>
              <a:rPr lang="en-US" sz="2000" dirty="0" err="1"/>
              <a:t>bør</a:t>
            </a:r>
            <a:r>
              <a:rPr lang="en-US" sz="2000" dirty="0"/>
              <a:t> </a:t>
            </a:r>
            <a:r>
              <a:rPr lang="en-US" sz="2000" dirty="0" err="1"/>
              <a:t>gi</a:t>
            </a:r>
            <a:r>
              <a:rPr lang="en-US" sz="2000" dirty="0"/>
              <a:t> seg.</a:t>
            </a:r>
          </a:p>
          <a:p>
            <a:r>
              <a:rPr lang="en-US" sz="2000" dirty="0" err="1"/>
              <a:t>Prøving</a:t>
            </a:r>
            <a:r>
              <a:rPr lang="en-US" sz="2000" dirty="0"/>
              <a:t>, </a:t>
            </a:r>
            <a:r>
              <a:rPr lang="en-US" sz="2000" dirty="0" err="1"/>
              <a:t>feiling</a:t>
            </a:r>
            <a:r>
              <a:rPr lang="en-US" sz="2000" dirty="0"/>
              <a:t> og </a:t>
            </a:r>
            <a:r>
              <a:rPr lang="en-US" sz="2000" dirty="0" err="1"/>
              <a:t>etter</a:t>
            </a:r>
            <a:r>
              <a:rPr lang="en-US" sz="2000" dirty="0"/>
              <a:t> </a:t>
            </a:r>
            <a:r>
              <a:rPr lang="en-US" sz="2000" dirty="0" err="1"/>
              <a:t>hvert</a:t>
            </a:r>
            <a:r>
              <a:rPr lang="en-US" sz="2000" dirty="0"/>
              <a:t> </a:t>
            </a:r>
            <a:r>
              <a:rPr lang="en-US" sz="2000" dirty="0" err="1"/>
              <a:t>mestring</a:t>
            </a:r>
            <a:r>
              <a:rPr lang="en-US" sz="2000" dirty="0"/>
              <a:t> </a:t>
            </a:r>
            <a:r>
              <a:rPr lang="en-US" sz="2000" dirty="0" err="1"/>
              <a:t>gir</a:t>
            </a:r>
            <a:r>
              <a:rPr lang="en-US" sz="2000" dirty="0"/>
              <a:t> </a:t>
            </a:r>
            <a:r>
              <a:rPr lang="en-US" sz="2000" dirty="0" err="1"/>
              <a:t>barnet</a:t>
            </a:r>
            <a:r>
              <a:rPr lang="en-US" sz="2000" dirty="0"/>
              <a:t> </a:t>
            </a:r>
            <a:r>
              <a:rPr lang="en-US" sz="2000" dirty="0" err="1"/>
              <a:t>tro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egne</a:t>
            </a:r>
            <a:r>
              <a:rPr lang="en-US" sz="2000" dirty="0"/>
              <a:t> </a:t>
            </a:r>
            <a:r>
              <a:rPr lang="en-US" sz="2000" dirty="0" err="1"/>
              <a:t>evner</a:t>
            </a:r>
            <a:r>
              <a:rPr lang="en-US" sz="2000" dirty="0"/>
              <a:t>, og at det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mestre</a:t>
            </a:r>
            <a:r>
              <a:rPr lang="en-US" sz="2000" dirty="0"/>
              <a:t> </a:t>
            </a:r>
            <a:r>
              <a:rPr lang="en-US" sz="2000" dirty="0" err="1"/>
              <a:t>uten</a:t>
            </a:r>
            <a:r>
              <a:rPr lang="en-US" sz="2000" dirty="0"/>
              <a:t> </a:t>
            </a:r>
            <a:r>
              <a:rPr lang="en-US" sz="2000" dirty="0" err="1"/>
              <a:t>hjelp</a:t>
            </a:r>
            <a:endParaRPr lang="en-US" sz="2000" dirty="0"/>
          </a:p>
          <a:p>
            <a:r>
              <a:rPr lang="nb-NO" sz="2000" b="0" i="0" dirty="0">
                <a:solidFill>
                  <a:srgbClr val="000000"/>
                </a:solidFill>
                <a:effectLst/>
                <a:latin typeface="buenosaires"/>
              </a:rPr>
              <a:t>«Risikofylt lek har så mange helsefordeler! Den er angstforebyggende, og bidrar til å lære barn å takle risikofylte situasjoner både i barndommen og senere i livet. I tillegg forbedrer den barns orienteringsevne, bygger sosiale ferdigheter og styrker motorisk kompetanse, bare for å nevne noe, forklarer Ellen Beate.» Tverga.no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6817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Menneskeansikt, tegning, smil, maling&#10;&#10;Automatisk generert beskrivelse">
            <a:extLst>
              <a:ext uri="{FF2B5EF4-FFF2-40B4-BE49-F238E27FC236}">
                <a16:creationId xmlns:a16="http://schemas.microsoft.com/office/drawing/2014/main" id="{14F2E5F8-3659-F51C-0C05-7839D30B5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164" b="15913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6" name="Rectangle 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63A5AB-BB5F-6832-1232-23E24F86F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4154793" cy="4383030"/>
          </a:xfrm>
          <a:noFill/>
        </p:spPr>
        <p:txBody>
          <a:bodyPr>
            <a:normAutofit/>
          </a:bodyPr>
          <a:lstStyle/>
          <a:p>
            <a:pPr algn="l"/>
            <a:r>
              <a:rPr lang="nb-NO" sz="2400" dirty="0"/>
              <a:t>Oppsummert: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Hjelp barnet til å regulere følelsene sine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Tren barnet til å ta andres perspektiv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La barnet kjenne seg elsket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La barnet leke med litt risiko</a:t>
            </a:r>
            <a:br>
              <a:rPr lang="nb-NO" sz="2400" dirty="0"/>
            </a:b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82766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54F421-0070-B356-5488-0B094AAC3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Inspirasjon om foreldrerollen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F9BB8B-2C5A-5EEE-84B3-30C5066B7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På </a:t>
            </a:r>
            <a:r>
              <a:rPr lang="nb-NO" dirty="0" err="1"/>
              <a:t>youtube</a:t>
            </a:r>
            <a:r>
              <a:rPr lang="nb-NO" dirty="0"/>
              <a:t>: </a:t>
            </a:r>
          </a:p>
          <a:p>
            <a:r>
              <a:rPr lang="nb-NO" dirty="0"/>
              <a:t>Serien </a:t>
            </a:r>
            <a:r>
              <a:rPr lang="nb-NO" dirty="0" err="1"/>
              <a:t>Livetogsånn</a:t>
            </a:r>
            <a:endParaRPr lang="nb-NO" dirty="0"/>
          </a:p>
          <a:p>
            <a:r>
              <a:rPr lang="nb-NO" dirty="0"/>
              <a:t>Emosjonsfokusert veiledning</a:t>
            </a:r>
          </a:p>
          <a:p>
            <a:pPr marL="0" indent="0">
              <a:buNone/>
            </a:pPr>
            <a:r>
              <a:rPr lang="nb-NO" dirty="0" err="1"/>
              <a:t>Bufdir</a:t>
            </a:r>
            <a:r>
              <a:rPr lang="nb-NO" dirty="0"/>
              <a:t>: Småprat</a:t>
            </a:r>
          </a:p>
          <a:p>
            <a:pPr marL="0" indent="0">
              <a:buNone/>
            </a:pPr>
            <a:r>
              <a:rPr lang="nb-NO" dirty="0"/>
              <a:t>Redd barna: 5 foreldretips om vennskap</a:t>
            </a:r>
          </a:p>
          <a:p>
            <a:pPr marL="0" indent="0">
              <a:buNone/>
            </a:pPr>
            <a:r>
              <a:rPr lang="nb-NO" dirty="0" err="1"/>
              <a:t>Nrk</a:t>
            </a:r>
            <a:r>
              <a:rPr lang="nb-NO" dirty="0"/>
              <a:t> tv: serien «Verdens beste pappa»</a:t>
            </a:r>
          </a:p>
          <a:p>
            <a:pPr marL="0" indent="0">
              <a:buNone/>
            </a:pPr>
            <a:r>
              <a:rPr lang="nb-NO" dirty="0"/>
              <a:t>Tv2 play: Foreldrerollen</a:t>
            </a:r>
          </a:p>
          <a:p>
            <a:pPr algn="l">
              <a:spcAft>
                <a:spcPts val="2250"/>
              </a:spcAft>
            </a:pPr>
            <a:r>
              <a:rPr lang="nb-NO" dirty="0"/>
              <a:t>Bøker: </a:t>
            </a:r>
            <a:r>
              <a:rPr lang="nb-NO" b="0" i="0" dirty="0">
                <a:solidFill>
                  <a:srgbClr val="000000"/>
                </a:solidFill>
                <a:effectLst/>
                <a:latin typeface="var(--venia-global-fontFamily-serif)"/>
              </a:rPr>
              <a:t>Hjerteforeldre av Joan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var(--venia-global-fontFamily-serif)"/>
              </a:rPr>
              <a:t>Declaire</a:t>
            </a:r>
            <a:r>
              <a:rPr lang="nb-NO" b="0" i="0" dirty="0">
                <a:solidFill>
                  <a:srgbClr val="000000"/>
                </a:solidFill>
                <a:effectLst/>
                <a:latin typeface="var(--venia-global-fontFamily-serif)"/>
              </a:rPr>
              <a:t> og John M.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var(--venia-global-fontFamily-serif)"/>
              </a:rPr>
              <a:t>Gottman</a:t>
            </a:r>
            <a:endParaRPr lang="nb-NO" b="0" i="0" dirty="0">
              <a:solidFill>
                <a:srgbClr val="000000"/>
              </a:solidFill>
              <a:effectLst/>
              <a:latin typeface="var(--venia-global-fontFamily-serif)"/>
            </a:endParaRPr>
          </a:p>
          <a:p>
            <a:pPr algn="l">
              <a:spcAft>
                <a:spcPts val="2250"/>
              </a:spcAft>
            </a:pPr>
            <a:r>
              <a:rPr lang="nb-NO" dirty="0">
                <a:solidFill>
                  <a:srgbClr val="000000"/>
                </a:solidFill>
                <a:latin typeface="var(--venia-global-fontFamily-serif)"/>
              </a:rPr>
              <a:t>Barneskoleårene med </a:t>
            </a:r>
            <a:r>
              <a:rPr lang="nb-NO" dirty="0" err="1">
                <a:solidFill>
                  <a:srgbClr val="000000"/>
                </a:solidFill>
                <a:latin typeface="var(--venia-global-fontFamily-serif)"/>
              </a:rPr>
              <a:t>Hedwig</a:t>
            </a:r>
            <a:r>
              <a:rPr lang="nb-NO" dirty="0">
                <a:solidFill>
                  <a:srgbClr val="000000"/>
                </a:solidFill>
                <a:latin typeface="var(--venia-global-fontFamily-serif)"/>
              </a:rPr>
              <a:t> Montgomery</a:t>
            </a:r>
            <a:endParaRPr lang="nb-NO" b="0" i="0" dirty="0">
              <a:solidFill>
                <a:srgbClr val="000000"/>
              </a:solidFill>
              <a:effectLst/>
              <a:latin typeface="var(--venia-global-fontFamily-serif)"/>
            </a:endParaRPr>
          </a:p>
          <a:p>
            <a:pPr algn="l">
              <a:spcAft>
                <a:spcPts val="2250"/>
              </a:spcAft>
            </a:pPr>
            <a:endParaRPr lang="nb-NO" b="1" i="0" dirty="0">
              <a:solidFill>
                <a:srgbClr val="1D428A"/>
              </a:solidFill>
              <a:effectLst/>
              <a:latin typeface="gotham"/>
            </a:endParaRP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7219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046184-D2F2-8198-01E6-D321AADC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INNSPILL TIL DISKUSJON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FD6B05-9068-F970-4472-53557ED94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- Når er det vanskelig for deg å regulere deg selv? </a:t>
            </a:r>
          </a:p>
          <a:p>
            <a:pPr>
              <a:buFontTx/>
              <a:buChar char="-"/>
            </a:pPr>
            <a:r>
              <a:rPr lang="nb-NO" dirty="0"/>
              <a:t>Hva kan man gjøre for å regulere seg selv før man hjelper barnet?</a:t>
            </a:r>
          </a:p>
          <a:p>
            <a:pPr>
              <a:buFontTx/>
              <a:buChar char="-"/>
            </a:pPr>
            <a:r>
              <a:rPr lang="nb-NO" dirty="0"/>
              <a:t>Hva kan man si og gjøre når barnet er slitent/sint/glad</a:t>
            </a:r>
          </a:p>
          <a:p>
            <a:pPr>
              <a:buFontTx/>
              <a:buChar char="-"/>
            </a:pPr>
            <a:r>
              <a:rPr lang="nb-NO" dirty="0"/>
              <a:t>Barnet kommer hjem og forteller at det er holdt utenfor i leken. Hva kan du si og gjøre?</a:t>
            </a:r>
          </a:p>
          <a:p>
            <a:pPr>
              <a:buFontTx/>
              <a:buChar char="-"/>
            </a:pPr>
            <a:r>
              <a:rPr lang="nb-NO" dirty="0"/>
              <a:t>Klassen har byttet plasser og ditt barn kommer hjem og sier at barnet på nabopulten irriterer og forstyrrer. Hvordan kan man møte det?</a:t>
            </a:r>
          </a:p>
          <a:p>
            <a:pPr>
              <a:buFontTx/>
              <a:buChar char="-"/>
            </a:pPr>
            <a:r>
              <a:rPr lang="nb-NO" dirty="0"/>
              <a:t>Når er barna gamle nok til å få ansvarsoppgaver hjemme?</a:t>
            </a:r>
          </a:p>
          <a:p>
            <a:pPr>
              <a:buFontTx/>
              <a:buChar char="-"/>
            </a:pPr>
            <a:r>
              <a:rPr lang="nb-NO" dirty="0"/>
              <a:t>Hva slags risikolek lar du ditt barn leke?</a:t>
            </a:r>
          </a:p>
        </p:txBody>
      </p:sp>
    </p:spTree>
    <p:extLst>
      <p:ext uri="{BB962C8B-B14F-4D97-AF65-F5344CB8AC3E}">
        <p14:creationId xmlns:p14="http://schemas.microsoft.com/office/powerpoint/2010/main" val="212473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B1DFB2-9C5D-EA3A-53C1-1BF607F66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tenker dere på når jeg sier robuste barn?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FD5A10-5AA2-E07D-44B0-4799DF20E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Snakk med personen ved siden av deg</a:t>
            </a:r>
          </a:p>
          <a:p>
            <a:r>
              <a:rPr lang="nb-NO" dirty="0"/>
              <a:t>Hva kjennetegner et robust barn?</a:t>
            </a:r>
          </a:p>
        </p:txBody>
      </p:sp>
    </p:spTree>
    <p:extLst>
      <p:ext uri="{BB962C8B-B14F-4D97-AF65-F5344CB8AC3E}">
        <p14:creationId xmlns:p14="http://schemas.microsoft.com/office/powerpoint/2010/main" val="280700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37F41564-F051-47BF-A749-B0D06E3CBFD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Sårbar og robust, med god </a:t>
            </a:r>
            <a:r>
              <a:rPr lang="nb-NO" dirty="0" err="1">
                <a:hlinkClick r:id="rId4"/>
              </a:rPr>
              <a:t>sjølvfølelse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37056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C12410-C54B-9B96-2BEC-C29AEDF6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Å tåle og møte  barnets følelser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E318F60-6F66-1FCB-78C7-85FA415CF7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31" r="1718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F87318-A059-DB1E-7103-0628B0FA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 fontScale="92500" lnSpcReduction="20000"/>
          </a:bodyPr>
          <a:lstStyle/>
          <a:p>
            <a:r>
              <a:rPr lang="nb-NO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 ansvar for å regulere deg selv før du skal hjelpe barnet.</a:t>
            </a:r>
          </a:p>
          <a:p>
            <a:r>
              <a:rPr lang="nb-NO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 bak barnets atferd. Er barnet skuffet, sjalu, sliten, lei seg, usikker etc.</a:t>
            </a:r>
          </a:p>
          <a:p>
            <a:r>
              <a:rPr lang="nb-NO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Lag luker der barnet har anledning til å prate med deg.</a:t>
            </a:r>
          </a:p>
          <a:p>
            <a:r>
              <a:rPr lang="nb-NO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Hjelp barnet til å bli kjent med følelsen. Hva heter den, hvordan kjennes den, og hvor sterk er den?</a:t>
            </a:r>
          </a:p>
          <a:p>
            <a:r>
              <a:rPr lang="nb-NO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Benevn barnets atferd og gjett på hvilken følelse barnet har. </a:t>
            </a:r>
          </a:p>
          <a:p>
            <a:r>
              <a:rPr lang="nb-NO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Benevn gjerne egne følelser foran barnet, slik at de utvikler følelsesspråket sitt. </a:t>
            </a:r>
          </a:p>
          <a:p>
            <a:endParaRPr lang="nb-NO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b-NO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b-NO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b-NO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b-NO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98B99D4-72D8-684D-0533-A164539CFA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18" r="9185"/>
          <a:stretch/>
        </p:blipFill>
        <p:spPr>
          <a:xfrm>
            <a:off x="8548192" y="10"/>
            <a:ext cx="3809999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529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9611063-ECE1-04CE-CC58-C01F7632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b-NO" sz="4000" dirty="0"/>
              <a:t>Det andre perspektivet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17635C-C862-123C-478D-39F40F6AF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fontScale="92500" lnSpcReduction="10000"/>
          </a:bodyPr>
          <a:lstStyle/>
          <a:p>
            <a:r>
              <a:rPr lang="nb-NO" sz="2000" dirty="0"/>
              <a:t>Vi er flokkdyr og utvikler oss selv i samspill med andre. </a:t>
            </a:r>
          </a:p>
          <a:p>
            <a:r>
              <a:rPr lang="nb-NO" sz="2000" dirty="0"/>
              <a:t>Barn som klarer å se andre innenfra blir en bedre venn, lettere å samarbeide med og lettere å like. </a:t>
            </a:r>
          </a:p>
          <a:p>
            <a:r>
              <a:rPr lang="nb-NO" sz="2000" dirty="0"/>
              <a:t>Barn som blir likt, får bedre selvbilde og bedre selvfølelse</a:t>
            </a:r>
          </a:p>
          <a:p>
            <a:r>
              <a:rPr lang="nb-NO" sz="2000" dirty="0"/>
              <a:t>Barn som skjønner hvorfor andre reagerer som de gjør, får en bedre forståelse av hva som skjer rundt dem. </a:t>
            </a:r>
          </a:p>
          <a:p>
            <a:endParaRPr lang="nb-NO" sz="2000" dirty="0"/>
          </a:p>
          <a:p>
            <a:endParaRPr lang="nb-NO" sz="2000" dirty="0"/>
          </a:p>
          <a:p>
            <a:r>
              <a:rPr lang="nb-NO" sz="2000" dirty="0"/>
              <a:t>Kilde: bufdir.no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F28F04D-BC9F-D059-0D8D-E71B47E2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49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273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maling, vinter, utendørs, snø&#10;&#10;Automatisk generert beskrivelse">
            <a:extLst>
              <a:ext uri="{FF2B5EF4-FFF2-40B4-BE49-F238E27FC236}">
                <a16:creationId xmlns:a16="http://schemas.microsoft.com/office/drawing/2014/main" id="{8BAA8878-0605-30C5-95B5-0182BECFF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429" r="-1" b="11484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D3EE4B6-7803-5BDA-B7DE-FB895D293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665" y="777081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nb-NO" sz="4800" dirty="0"/>
              <a:t>Å føle seg elsket uansett</a:t>
            </a:r>
          </a:p>
          <a:p>
            <a:pPr algn="l"/>
            <a:endParaRPr lang="nb-NO" dirty="0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EC5CFEFA-25E3-791A-713A-1B380DB5D2BB}"/>
              </a:ext>
            </a:extLst>
          </p:cNvPr>
          <p:cNvSpPr txBox="1"/>
          <p:nvPr/>
        </p:nvSpPr>
        <p:spPr>
          <a:xfrm>
            <a:off x="535666" y="2587557"/>
            <a:ext cx="4571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Fortell barnet at du er glad i det, også på dager som har vært vanskelige. </a:t>
            </a:r>
          </a:p>
          <a:p>
            <a:endParaRPr lang="nb-NO" dirty="0"/>
          </a:p>
          <a:p>
            <a:r>
              <a:rPr lang="nb-NO" dirty="0"/>
              <a:t>Gi barnet komplimenter for hvem det er som person, heller enn hva det presterer.</a:t>
            </a:r>
          </a:p>
          <a:p>
            <a:endParaRPr lang="nb-NO" dirty="0"/>
          </a:p>
          <a:p>
            <a:r>
              <a:rPr lang="nb-NO" dirty="0"/>
              <a:t>Stryk og klem på barnet ditt, gi det ros og si gjerne takk når det har ønsket atferd. </a:t>
            </a:r>
          </a:p>
        </p:txBody>
      </p:sp>
    </p:spTree>
    <p:extLst>
      <p:ext uri="{BB962C8B-B14F-4D97-AF65-F5344CB8AC3E}">
        <p14:creationId xmlns:p14="http://schemas.microsoft.com/office/powerpoint/2010/main" val="687299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3E018E-50F2-1C35-D852-742EA3C7B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 være en rollemodell</a:t>
            </a:r>
          </a:p>
        </p:txBody>
      </p:sp>
      <p:pic>
        <p:nvPicPr>
          <p:cNvPr id="5" name="Plassholder for innhold 4" descr="Et bilde som inneholder tegning, maling, sketch, kunst&#10;&#10;KI-generert innhold kan være feil.">
            <a:extLst>
              <a:ext uri="{FF2B5EF4-FFF2-40B4-BE49-F238E27FC236}">
                <a16:creationId xmlns:a16="http://schemas.microsoft.com/office/drawing/2014/main" id="{C04BF4C1-4B90-8A6E-E8F6-4F263EC21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48529" y="1825625"/>
            <a:ext cx="3694942" cy="4351338"/>
          </a:xfrm>
        </p:spPr>
      </p:pic>
    </p:spTree>
    <p:extLst>
      <p:ext uri="{BB962C8B-B14F-4D97-AF65-F5344CB8AC3E}">
        <p14:creationId xmlns:p14="http://schemas.microsoft.com/office/powerpoint/2010/main" val="272303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56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58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DFE031-B6E1-2F6A-9499-9D7B5CB12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r>
              <a:rPr lang="nb-NO" sz="2000">
                <a:solidFill>
                  <a:srgbClr val="595959"/>
                </a:solidFill>
              </a:rPr>
              <a:t>NÅR TRENGER VI Å REPARERE?</a:t>
            </a:r>
          </a:p>
        </p:txBody>
      </p:sp>
      <p:pic>
        <p:nvPicPr>
          <p:cNvPr id="4" name="Bilde 3" descr="Et bilde som inneholder tekst, Font, hvit, design&#10;&#10;Automatisk generert beskrivelse">
            <a:extLst>
              <a:ext uri="{FF2B5EF4-FFF2-40B4-BE49-F238E27FC236}">
                <a16:creationId xmlns:a16="http://schemas.microsoft.com/office/drawing/2014/main" id="{4A2B1BB1-ED5B-F91F-6FE7-DFD5383CB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469" y="685799"/>
            <a:ext cx="4273719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62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62499B3-FA7D-EDB4-0B59-A8187A83E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5300" y="1562669"/>
            <a:ext cx="3389515" cy="2380681"/>
          </a:xfrm>
        </p:spPr>
        <p:txBody>
          <a:bodyPr anchor="b">
            <a:normAutofit/>
          </a:bodyPr>
          <a:lstStyle/>
          <a:p>
            <a:r>
              <a:rPr lang="nb-NO" sz="5400" dirty="0">
                <a:hlinkClick r:id="rId3"/>
              </a:rPr>
              <a:t>Reparer relasjonen</a:t>
            </a:r>
            <a:br>
              <a:rPr lang="nb-NO" sz="1600" dirty="0"/>
            </a:br>
            <a:endParaRPr lang="nb-NO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84124A7-B1BC-9705-1156-BF74F38F2C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503" r="1" b="6504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5CEFD0C-FF89-F1BC-85CC-16BF118A4ED5}"/>
              </a:ext>
            </a:extLst>
          </p:cNvPr>
          <p:cNvSpPr txBox="1"/>
          <p:nvPr/>
        </p:nvSpPr>
        <p:spPr>
          <a:xfrm>
            <a:off x="3048657" y="2551837"/>
            <a:ext cx="60973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1.t</a:t>
            </a:r>
            <a:endParaRPr lang="nb-NO" b="0" dirty="0">
              <a:effectLst/>
            </a:endParaRPr>
          </a:p>
          <a:p>
            <a:pPr rtl="0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2.t</a:t>
            </a:r>
            <a:endParaRPr lang="nb-NO" b="0" dirty="0">
              <a:effectLst/>
            </a:endParaRPr>
          </a:p>
          <a:p>
            <a:pPr rtl="0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3.t</a:t>
            </a:r>
            <a:endParaRPr lang="nb-NO" b="0" dirty="0">
              <a:effectLst/>
            </a:endParaRPr>
          </a:p>
          <a:p>
            <a:pPr rtl="0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4.t</a:t>
            </a:r>
            <a:endParaRPr lang="nb-NO" b="0" dirty="0">
              <a:effectLst/>
            </a:endParaRPr>
          </a:p>
          <a:p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01693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620</Words>
  <Application>Microsoft Office PowerPoint</Application>
  <PresentationFormat>Widescreen</PresentationFormat>
  <Paragraphs>77</Paragraphs>
  <Slides>13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buenosaires</vt:lpstr>
      <vt:lpstr>Calibri</vt:lpstr>
      <vt:lpstr>gotham</vt:lpstr>
      <vt:lpstr>var(--venia-global-fontFamily-serif)</vt:lpstr>
      <vt:lpstr>Office-tema</vt:lpstr>
      <vt:lpstr>PowerPoint-presentasjon</vt:lpstr>
      <vt:lpstr>Hva tenker dere på når jeg sier robuste barn? </vt:lpstr>
      <vt:lpstr>PowerPoint-presentasjon</vt:lpstr>
      <vt:lpstr>Å tåle og møte  barnets følelser</vt:lpstr>
      <vt:lpstr>Det andre perspektivet</vt:lpstr>
      <vt:lpstr>PowerPoint-presentasjon</vt:lpstr>
      <vt:lpstr>Å være en rollemodell</vt:lpstr>
      <vt:lpstr>PowerPoint-presentasjon</vt:lpstr>
      <vt:lpstr>Reparer relasjonen </vt:lpstr>
      <vt:lpstr>La barnet teste grensene sine</vt:lpstr>
      <vt:lpstr>Oppsummert:  Hjelp barnet til å regulere følelsene sine  Tren barnet til å ta andres perspektiv  La barnet kjenne seg elsket  La barnet leke med litt risiko </vt:lpstr>
      <vt:lpstr>Inspirasjon om foreldrerollen</vt:lpstr>
      <vt:lpstr>INNSPILL TIL DISKUSJON</vt:lpstr>
    </vt:vector>
  </TitlesOfParts>
  <Company>Sandnes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Jangsett, Hege</dc:creator>
  <cp:lastModifiedBy>Stangeland, Rune</cp:lastModifiedBy>
  <cp:revision>4</cp:revision>
  <dcterms:created xsi:type="dcterms:W3CDTF">2025-01-29T12:10:34Z</dcterms:created>
  <dcterms:modified xsi:type="dcterms:W3CDTF">2025-02-13T10:10:35Z</dcterms:modified>
</cp:coreProperties>
</file>